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28"/>
  </p:notesMasterIdLst>
  <p:sldIdLst>
    <p:sldId id="423" r:id="rId2"/>
    <p:sldId id="418" r:id="rId3"/>
    <p:sldId id="403" r:id="rId4"/>
    <p:sldId id="404" r:id="rId5"/>
    <p:sldId id="341" r:id="rId6"/>
    <p:sldId id="342" r:id="rId7"/>
    <p:sldId id="405" r:id="rId8"/>
    <p:sldId id="406" r:id="rId9"/>
    <p:sldId id="363" r:id="rId10"/>
    <p:sldId id="347" r:id="rId11"/>
    <p:sldId id="408" r:id="rId12"/>
    <p:sldId id="407" r:id="rId13"/>
    <p:sldId id="409" r:id="rId14"/>
    <p:sldId id="412" r:id="rId15"/>
    <p:sldId id="413" r:id="rId16"/>
    <p:sldId id="383" r:id="rId17"/>
    <p:sldId id="414" r:id="rId18"/>
    <p:sldId id="416" r:id="rId19"/>
    <p:sldId id="422" r:id="rId20"/>
    <p:sldId id="417" r:id="rId21"/>
    <p:sldId id="419" r:id="rId22"/>
    <p:sldId id="420" r:id="rId23"/>
    <p:sldId id="421" r:id="rId24"/>
    <p:sldId id="336" r:id="rId25"/>
    <p:sldId id="470" r:id="rId26"/>
    <p:sldId id="39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5E4"/>
    <a:srgbClr val="3497D0"/>
    <a:srgbClr val="40B863"/>
    <a:srgbClr val="7BCC8F"/>
    <a:srgbClr val="3597D0"/>
    <a:srgbClr val="2A80B3"/>
    <a:srgbClr val="57B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13"/>
  </p:normalViewPr>
  <p:slideViewPr>
    <p:cSldViewPr snapToGrid="0" snapToObjects="1">
      <p:cViewPr>
        <p:scale>
          <a:sx n="90" d="100"/>
          <a:sy n="90" d="100"/>
        </p:scale>
        <p:origin x="126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EA156-0AB5-624E-BE12-8C7CE5EFB449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BF676-5F26-6B4B-95F0-11364082D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7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681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</a:t>
            </a:r>
            <a:r>
              <a:rPr lang="en-US" baseline="0" dirty="0"/>
              <a:t> PRODUCTS </a:t>
            </a:r>
            <a:r>
              <a:rPr lang="en-US" dirty="0"/>
              <a:t>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9AF0D-2810-654D-AB2B-BFCA3A3313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0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00B050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46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6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07015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1924820"/>
            <a:ext cx="6858000" cy="2761480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A25650-B85C-D343-A653-F3C5AC444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599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931B10-7B2C-334C-9E95-C0F3C80E3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28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779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7776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77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550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38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17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519" y="6104756"/>
            <a:ext cx="2697175" cy="50319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387579" y="6356351"/>
            <a:ext cx="3014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bg1">
                    <a:lumMod val="50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© Quantum Benchmark Inc., 2019</a:t>
            </a:r>
          </a:p>
        </p:txBody>
      </p:sp>
    </p:spTree>
    <p:extLst>
      <p:ext uri="{BB962C8B-B14F-4D97-AF65-F5344CB8AC3E}">
        <p14:creationId xmlns:p14="http://schemas.microsoft.com/office/powerpoint/2010/main" val="1538970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7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92D05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eg"/><Relationship Id="rId3" Type="http://schemas.openxmlformats.org/officeDocument/2006/relationships/image" Target="../media/image2.png"/><Relationship Id="rId7" Type="http://schemas.openxmlformats.org/officeDocument/2006/relationships/image" Target="../media/image37.jpeg"/><Relationship Id="rId12" Type="http://schemas.openxmlformats.org/officeDocument/2006/relationships/image" Target="../media/image42.sv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ydneyPostdoc2019" TargetMode="External"/><Relationship Id="rId7" Type="http://schemas.openxmlformats.org/officeDocument/2006/relationships/image" Target="../media/image45.png"/><Relationship Id="rId2" Type="http://schemas.openxmlformats.org/officeDocument/2006/relationships/hyperlink" Target="https://services.iqc.uwaterloo.ca/applications/positions/iqc-postdoctoral-fellowship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fficiently learning Pauli channels">
            <a:extLst>
              <a:ext uri="{FF2B5EF4-FFF2-40B4-BE49-F238E27FC236}">
                <a16:creationId xmlns:a16="http://schemas.microsoft.com/office/drawing/2014/main" id="{7E89AC37-56D8-425A-AA8F-E6307BBDC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8550" y="1003300"/>
            <a:ext cx="6946900" cy="168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AU" b="1" dirty="0"/>
              <a:t>Determining the capacity of any quantum computer to perform a useful computation</a:t>
            </a:r>
          </a:p>
        </p:txBody>
      </p:sp>
      <p:pic>
        <p:nvPicPr>
          <p:cNvPr id="7" name="download.png" descr="download.png">
            <a:extLst>
              <a:ext uri="{FF2B5EF4-FFF2-40B4-BE49-F238E27FC236}">
                <a16:creationId xmlns:a16="http://schemas.microsoft.com/office/drawing/2014/main" id="{60831D69-CC81-4316-AFB1-75745C325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45" y="3833739"/>
            <a:ext cx="2781684" cy="951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4FA79-6570-433B-A3E3-5D4A44F53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47" y="5089406"/>
            <a:ext cx="2834341" cy="647210"/>
          </a:xfrm>
          <a:prstGeom prst="rect">
            <a:avLst/>
          </a:prstGeom>
        </p:spPr>
      </p:pic>
      <p:sp>
        <p:nvSpPr>
          <p:cNvPr id="9" name="Joint work with Joel Wallman">
            <a:extLst>
              <a:ext uri="{FF2B5EF4-FFF2-40B4-BE49-F238E27FC236}">
                <a16:creationId xmlns:a16="http://schemas.microsoft.com/office/drawing/2014/main" id="{7ED5FDEB-9D51-4E09-8B35-43BB16085515}"/>
              </a:ext>
            </a:extLst>
          </p:cNvPr>
          <p:cNvSpPr txBox="1"/>
          <p:nvPr/>
        </p:nvSpPr>
        <p:spPr>
          <a:xfrm>
            <a:off x="745187" y="3632597"/>
            <a:ext cx="4524489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>
                <a:solidFill>
                  <a:srgbClr val="747474"/>
                </a:solidFill>
              </a:defRPr>
            </a:lvl1pPr>
          </a:lstStyle>
          <a:p>
            <a:r>
              <a:rPr sz="4000" b="1" dirty="0"/>
              <a:t>Joel Wallman</a:t>
            </a:r>
            <a:endParaRPr lang="en-US" sz="4000" b="1" dirty="0"/>
          </a:p>
          <a:p>
            <a:r>
              <a:rPr lang="en-US" sz="2400" b="1" dirty="0"/>
              <a:t>Quantum Resource Estimation</a:t>
            </a:r>
          </a:p>
          <a:p>
            <a:r>
              <a:rPr lang="en-US" sz="2400" b="1" dirty="0"/>
              <a:t>June 22, 2019</a:t>
            </a:r>
            <a:endParaRPr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6CBA6A-3611-4A33-AB59-7A4590A970A5}"/>
              </a:ext>
            </a:extLst>
          </p:cNvPr>
          <p:cNvCxnSpPr>
            <a:cxnSpLocks/>
          </p:cNvCxnSpPr>
          <p:nvPr/>
        </p:nvCxnSpPr>
        <p:spPr>
          <a:xfrm>
            <a:off x="745187" y="2774672"/>
            <a:ext cx="7586013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83059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6245F-ECA6-4C5E-B4A2-F7E9DEFF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E.g., cross-talk IBM Q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3BBCA-53C1-4E74-9C5F-EC32723F1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Cross-talk introduces significant gate-dependent coherent errors that depend on what gates are implemented simultaneously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D15092-C351-4F79-A394-E99434CE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4" y="3009900"/>
            <a:ext cx="7143750" cy="28575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0721FE-30A1-4B7A-A618-CE49C8CCE8D1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3779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A cycle is a set of gates applied in parallel in a fixed time slice</a:t>
            </a:r>
          </a:p>
          <a:p>
            <a:r>
              <a:rPr lang="en-AU" dirty="0">
                <a:solidFill>
                  <a:schemeClr val="tx2"/>
                </a:solidFill>
              </a:rPr>
              <a:t>A circuit is a list of cycles, fixes parallelization</a:t>
            </a:r>
          </a:p>
          <a:p>
            <a:r>
              <a:rPr lang="en-AU" dirty="0">
                <a:solidFill>
                  <a:schemeClr val="tx2"/>
                </a:solidFill>
              </a:rPr>
              <a:t>Relevant error is the error of the </a:t>
            </a:r>
            <a:r>
              <a:rPr lang="en-AU" i="1" dirty="0">
                <a:solidFill>
                  <a:schemeClr val="tx2"/>
                </a:solidFill>
              </a:rPr>
              <a:t>cycle</a:t>
            </a:r>
            <a:r>
              <a:rPr lang="en-AU" dirty="0">
                <a:solidFill>
                  <a:schemeClr val="tx2"/>
                </a:solidFill>
              </a:rPr>
              <a:t>, not the individual gates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A8A67C-EF16-4524-8ABC-04EAC848B416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8F24B-D21A-410E-B9EA-116BD2A59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37" y="4158148"/>
            <a:ext cx="3493726" cy="14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943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5075464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Large gains can be achieved by optimizing each cycle</a:t>
            </a:r>
          </a:p>
          <a:p>
            <a:r>
              <a:rPr lang="en-AU" dirty="0">
                <a:solidFill>
                  <a:schemeClr val="tx2"/>
                </a:solidFill>
              </a:rPr>
              <a:t>Gains should increase at least linearly with the number of qubits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A8A67C-EF16-4524-8ABC-04EAC848B416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C593FDF-02E3-439D-8B0B-AEE6F7AE5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071" y="1825625"/>
            <a:ext cx="2840278" cy="3058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62DEE-A390-4D65-835A-7A949AE6445A}"/>
              </a:ext>
            </a:extLst>
          </p:cNvPr>
          <p:cNvSpPr txBox="1"/>
          <p:nvPr/>
        </p:nvSpPr>
        <p:spPr>
          <a:xfrm flipH="1">
            <a:off x="5877378" y="4884057"/>
            <a:ext cx="2637971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AU" sz="1600" dirty="0"/>
              <a:t>C Neill </a:t>
            </a:r>
            <a:r>
              <a:rPr lang="en-AU" sz="1600" i="1" dirty="0"/>
              <a:t>et al.,</a:t>
            </a:r>
            <a:r>
              <a:rPr lang="en-AU" sz="1600" dirty="0"/>
              <a:t> </a:t>
            </a:r>
            <a:r>
              <a:rPr lang="en-AU" sz="1600" i="1" dirty="0"/>
              <a:t>Science </a:t>
            </a:r>
            <a:r>
              <a:rPr lang="en-AU" sz="1600" dirty="0"/>
              <a:t> 13, 4309</a:t>
            </a:r>
          </a:p>
        </p:txBody>
      </p:sp>
    </p:spTree>
    <p:extLst>
      <p:ext uri="{BB962C8B-B14F-4D97-AF65-F5344CB8AC3E}">
        <p14:creationId xmlns:p14="http://schemas.microsoft.com/office/powerpoint/2010/main" val="2821498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AU" b="1" dirty="0"/>
              <a:t>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6399948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Need to minimize how many cycles are calibrated and monitored</a:t>
            </a:r>
          </a:p>
          <a:p>
            <a:r>
              <a:rPr lang="en-AU" dirty="0">
                <a:solidFill>
                  <a:schemeClr val="tx2"/>
                </a:solidFill>
              </a:rPr>
              <a:t>Naïve approaches gives exponential number of cycles or increases circuit time</a:t>
            </a:r>
          </a:p>
          <a:p>
            <a:r>
              <a:rPr lang="en-AU" dirty="0">
                <a:solidFill>
                  <a:schemeClr val="tx2"/>
                </a:solidFill>
              </a:rPr>
              <a:t>Can use 3 types of cycles:</a:t>
            </a:r>
          </a:p>
          <a:p>
            <a:pPr lvl="1"/>
            <a:r>
              <a:rPr lang="en-AU" dirty="0">
                <a:solidFill>
                  <a:schemeClr val="tx2"/>
                </a:solidFill>
              </a:rPr>
              <a:t>Independent simultaneous Z rotations</a:t>
            </a:r>
          </a:p>
          <a:p>
            <a:pPr lvl="1"/>
            <a:r>
              <a:rPr lang="en-AU" dirty="0">
                <a:solidFill>
                  <a:schemeClr val="tx2"/>
                </a:solidFill>
              </a:rPr>
              <a:t>Simultaneous X90 on all qubits</a:t>
            </a:r>
          </a:p>
          <a:p>
            <a:pPr lvl="1"/>
            <a:r>
              <a:rPr lang="en-AU" dirty="0">
                <a:solidFill>
                  <a:schemeClr val="tx2"/>
                </a:solidFill>
              </a:rPr>
              <a:t>O(1)/4 parallel multi-qubit cycles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25A1FE-81CE-4B5C-B06E-22C2B82B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36" y="2412004"/>
            <a:ext cx="895414" cy="8954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4D430C-6D77-46E6-8F25-86DB8AC4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36" y="3675836"/>
            <a:ext cx="895414" cy="895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953CA-E66E-4F41-9906-B3C9BE37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36" y="4941302"/>
            <a:ext cx="895414" cy="895414"/>
          </a:xfrm>
          <a:prstGeom prst="rect">
            <a:avLst/>
          </a:prstGeom>
        </p:spPr>
      </p:pic>
      <p:pic>
        <p:nvPicPr>
          <p:cNvPr id="18" name="Picture 17" descr="A close up of a device&#10;&#10;Description automatically generated">
            <a:extLst>
              <a:ext uri="{FF2B5EF4-FFF2-40B4-BE49-F238E27FC236}">
                <a16:creationId xmlns:a16="http://schemas.microsoft.com/office/drawing/2014/main" id="{D9E66097-383E-458B-8924-DEA11FBD0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36" y="1148172"/>
            <a:ext cx="895414" cy="8954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60E8D4-D96D-4AD2-9FA6-DA5356EA2233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00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Cycles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8265584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For any n, can implement any cycle of:</a:t>
            </a:r>
          </a:p>
          <a:p>
            <a:pPr lvl="1"/>
            <a:r>
              <a:rPr lang="en-AU" dirty="0">
                <a:solidFill>
                  <a:schemeClr val="tx2"/>
                </a:solidFill>
              </a:rPr>
              <a:t>Independent single-qubit gates can be implemented with 2 X cycles, 3 Z cycles</a:t>
            </a:r>
          </a:p>
          <a:p>
            <a:pPr lvl="1"/>
            <a:r>
              <a:rPr lang="en-AU" dirty="0">
                <a:solidFill>
                  <a:schemeClr val="tx2"/>
                </a:solidFill>
              </a:rPr>
              <a:t>Independent two-qubit unitary gates on any configuration with 3 fixed multi-qubit cycles  </a:t>
            </a:r>
          </a:p>
          <a:p>
            <a:r>
              <a:rPr lang="en-AU" dirty="0">
                <a:solidFill>
                  <a:schemeClr val="tx2"/>
                </a:solidFill>
              </a:rPr>
              <a:t>Optimal gain from calibrating all possible cycles is only 3x better than calibrating 4 Clifford cycles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D372D8-1061-4D54-AA4B-CD7FEFE82A1C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189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Randomized compiling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5073651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Error in cycles is well-defined, can include coherent errors due to cross-talk, etc</a:t>
            </a:r>
          </a:p>
          <a:p>
            <a:r>
              <a:rPr lang="en-AU" dirty="0">
                <a:solidFill>
                  <a:schemeClr val="tx2"/>
                </a:solidFill>
              </a:rPr>
              <a:t>Randomize single-qubit operations, average over independent realizations</a:t>
            </a:r>
          </a:p>
          <a:p>
            <a:r>
              <a:rPr lang="en-AU" dirty="0">
                <a:solidFill>
                  <a:schemeClr val="tx2"/>
                </a:solidFill>
              </a:rPr>
              <a:t>Little to no overhead</a:t>
            </a:r>
          </a:p>
          <a:p>
            <a:r>
              <a:rPr lang="en-AU" dirty="0">
                <a:solidFill>
                  <a:schemeClr val="tx2"/>
                </a:solidFill>
              </a:rPr>
              <a:t>Effective error is stochastic, well-defined error rate per cycle independent of context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E11CD4-09FE-42CC-942E-D1D3396A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4783" y="1313392"/>
            <a:ext cx="2979450" cy="46725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F16F5-40A0-485A-94BD-91A2A08D6C13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3476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54121-2C86-3644-8E93-67B4C737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solidFill>
                  <a:schemeClr val="accent1"/>
                </a:solidFill>
              </a:rPr>
              <a:t>Randomized compiling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8" y="1489870"/>
            <a:ext cx="8743950" cy="5196680"/>
          </a:xfrm>
        </p:spPr>
      </p:pic>
      <p:sp>
        <p:nvSpPr>
          <p:cNvPr id="7" name="TextBox 6"/>
          <p:cNvSpPr txBox="1"/>
          <p:nvPr/>
        </p:nvSpPr>
        <p:spPr>
          <a:xfrm>
            <a:off x="5605806" y="704740"/>
            <a:ext cx="198679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from IBM Q Melbourne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576283" y="3903544"/>
            <a:ext cx="37295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inaccurate solution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B3858A-162C-4121-862D-25120027ECB8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C34248-00E5-45A8-A032-A89204A7C2BB}"/>
              </a:ext>
            </a:extLst>
          </p:cNvPr>
          <p:cNvSpPr txBox="1"/>
          <p:nvPr/>
        </p:nvSpPr>
        <p:spPr>
          <a:xfrm>
            <a:off x="2673812" y="3211047"/>
            <a:ext cx="446396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39A5E4"/>
                </a:solidFill>
              </a:rPr>
              <a:t>Reduced errors and predictable error rates!</a:t>
            </a:r>
          </a:p>
        </p:txBody>
      </p:sp>
    </p:spTree>
    <p:extLst>
      <p:ext uri="{BB962C8B-B14F-4D97-AF65-F5344CB8AC3E}">
        <p14:creationId xmlns:p14="http://schemas.microsoft.com/office/powerpoint/2010/main" val="327448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Cycle benchmarking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8269818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Can estimate the error per cycle efficiently in the number of qubits via a variant of RB</a:t>
            </a:r>
          </a:p>
          <a:p>
            <a:r>
              <a:rPr lang="en-AU" dirty="0">
                <a:solidFill>
                  <a:schemeClr val="tx2"/>
                </a:solidFill>
              </a:rPr>
              <a:t>Can alternate interleaved cycles to study interactions between cycles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FB8170-3742-497C-89B6-FB33B9A3B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923" y="3767670"/>
            <a:ext cx="7038564" cy="233838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E4AE444-34D5-4383-BCAC-5666319DBA30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131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Cycle benchmarking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8269818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Experimentally implemented on up to 10 qubits with an all-to-all entangling gate</a:t>
            </a:r>
          </a:p>
          <a:p>
            <a:r>
              <a:rPr lang="en-AU" dirty="0">
                <a:solidFill>
                  <a:schemeClr val="tx2"/>
                </a:solidFill>
              </a:rPr>
              <a:t>Used 400 circuits, 100 repetitions per circuit per cycle</a:t>
            </a:r>
          </a:p>
          <a:p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2CE6E-5131-4700-BDDC-004B682C5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90" y="3155881"/>
            <a:ext cx="3844336" cy="288325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B519A-D2A7-486A-B3A8-FFB1FFEF3353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846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78406A3-930E-4214-979C-490D6E3F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167" y="3392313"/>
            <a:ext cx="4021666" cy="2681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Cycle benchmarking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8269818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Same calibrations can be used even for subsets of qubits</a:t>
            </a:r>
          </a:p>
          <a:p>
            <a:r>
              <a:rPr lang="en-AU" dirty="0">
                <a:solidFill>
                  <a:schemeClr val="tx2"/>
                </a:solidFill>
              </a:rPr>
              <a:t>Can choose the best subset of qubits and estimate the error rates with no experimental overhead</a:t>
            </a:r>
          </a:p>
          <a:p>
            <a:endParaRPr lang="en-AU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B519A-D2A7-486A-B3A8-FFB1FFEF3353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8E3675-0554-480B-99FA-74BE9045E366}"/>
              </a:ext>
            </a:extLst>
          </p:cNvPr>
          <p:cNvSpPr txBox="1"/>
          <p:nvPr/>
        </p:nvSpPr>
        <p:spPr>
          <a:xfrm>
            <a:off x="5605806" y="704740"/>
            <a:ext cx="19867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from UIBK</a:t>
            </a:r>
          </a:p>
        </p:txBody>
      </p:sp>
    </p:spTree>
    <p:extLst>
      <p:ext uri="{BB962C8B-B14F-4D97-AF65-F5344CB8AC3E}">
        <p14:creationId xmlns:p14="http://schemas.microsoft.com/office/powerpoint/2010/main" val="8383226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Quantum Computing 101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Ideal computational model: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prepare N systems in initial state 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apply a sequence of gates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measure all systems independently</a:t>
            </a:r>
          </a:p>
          <a:p>
            <a:r>
              <a:rPr lang="en-US" dirty="0">
                <a:solidFill>
                  <a:schemeClr val="tx2"/>
                </a:solidFill>
              </a:rPr>
              <a:t>Produces samples from a distribution over 2</a:t>
            </a:r>
            <a:r>
              <a:rPr lang="en-US" baseline="30000" dirty="0">
                <a:solidFill>
                  <a:schemeClr val="tx2"/>
                </a:solidFill>
              </a:rPr>
              <a:t>N</a:t>
            </a:r>
            <a:r>
              <a:rPr lang="en-US" dirty="0">
                <a:solidFill>
                  <a:schemeClr val="tx2"/>
                </a:solidFill>
              </a:rPr>
              <a:t> outcomes</a:t>
            </a:r>
          </a:p>
          <a:p>
            <a:pPr marL="0" indent="0">
              <a:buNone/>
            </a:pPr>
            <a:endParaRPr lang="en-A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805875-E890-46B6-B7A8-862039C4BAFA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2F08D1E3-64E8-4AFD-8EED-E738CC206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4306010"/>
            <a:ext cx="40957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51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Noise reconstruction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8269818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Cycle benchmarking gives different decay curves that are separately fitted and averaged to get an average process fidelity</a:t>
            </a:r>
          </a:p>
          <a:p>
            <a:r>
              <a:rPr lang="en-AU" dirty="0">
                <a:solidFill>
                  <a:schemeClr val="tx2"/>
                </a:solidFill>
              </a:rPr>
              <a:t>Can also sample and transform these decay curves to efficiently reconstruct the underlying error channel</a:t>
            </a:r>
          </a:p>
          <a:p>
            <a:r>
              <a:rPr lang="en-AU" dirty="0">
                <a:solidFill>
                  <a:schemeClr val="tx2"/>
                </a:solidFill>
              </a:rPr>
              <a:t>The error can be used to identify recalibrations and to design fault-tolerant circuits and gadgets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B519A-D2A7-486A-B3A8-FFB1FFEF3353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030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Noise reconstruction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8269818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E.g., one day automatic calibration of IBM Q resulted in an unexpectedly large error on one qubit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B519A-D2A7-486A-B3A8-FFB1FFEF3353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08F2BC9-13E6-48AF-8676-046479E7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66" y="2677841"/>
            <a:ext cx="7506268" cy="3002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A62B7-663C-4B7A-9711-CED01E3E80F3}"/>
              </a:ext>
            </a:extLst>
          </p:cNvPr>
          <p:cNvSpPr txBox="1"/>
          <p:nvPr/>
        </p:nvSpPr>
        <p:spPr>
          <a:xfrm>
            <a:off x="5605806" y="704740"/>
            <a:ext cx="198679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from IBM Q Melbourne</a:t>
            </a:r>
          </a:p>
        </p:txBody>
      </p:sp>
    </p:spTree>
    <p:extLst>
      <p:ext uri="{BB962C8B-B14F-4D97-AF65-F5344CB8AC3E}">
        <p14:creationId xmlns:p14="http://schemas.microsoft.com/office/powerpoint/2010/main" val="242660378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Noise reconstruction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8269818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Error in a round of 4 independent single-qubit gates, errors primarily local but some correlated errors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B519A-D2A7-486A-B3A8-FFB1FFEF3353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DDE24DE2-FFDA-4FD1-8C50-9B541C475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999" y="3103200"/>
            <a:ext cx="7749118" cy="3099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514D13-133B-47FB-8387-6F3BB9B0F4F7}"/>
              </a:ext>
            </a:extLst>
          </p:cNvPr>
          <p:cNvSpPr txBox="1"/>
          <p:nvPr/>
        </p:nvSpPr>
        <p:spPr>
          <a:xfrm>
            <a:off x="5605806" y="704740"/>
            <a:ext cx="19867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from UIBK</a:t>
            </a:r>
          </a:p>
        </p:txBody>
      </p:sp>
    </p:spTree>
    <p:extLst>
      <p:ext uri="{BB962C8B-B14F-4D97-AF65-F5344CB8AC3E}">
        <p14:creationId xmlns:p14="http://schemas.microsoft.com/office/powerpoint/2010/main" val="422187706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Noise reconstruction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825625"/>
            <a:ext cx="8269818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Errors in a 4-qubit all-to-all entangling gate, extra errors primarily due to many-body errors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1B519A-D2A7-486A-B3A8-FFB1FFEF3353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3A3DC02D-5D8E-4471-8622-727F9AD8D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158" y="3103200"/>
            <a:ext cx="7750800" cy="310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BAECFD-07AD-4DF9-9D7F-A5810C2A3145}"/>
              </a:ext>
            </a:extLst>
          </p:cNvPr>
          <p:cNvSpPr txBox="1"/>
          <p:nvPr/>
        </p:nvSpPr>
        <p:spPr>
          <a:xfrm>
            <a:off x="5605806" y="704740"/>
            <a:ext cx="198679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from UIBK</a:t>
            </a:r>
          </a:p>
        </p:txBody>
      </p:sp>
    </p:spTree>
    <p:extLst>
      <p:ext uri="{BB962C8B-B14F-4D97-AF65-F5344CB8AC3E}">
        <p14:creationId xmlns:p14="http://schemas.microsoft.com/office/powerpoint/2010/main" val="50363261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CB86-A45B-4FF7-B7D4-4B7D4D8C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29804-0B22-4550-9C24-56643894C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tx2"/>
                </a:solidFill>
              </a:rPr>
              <a:t>Funding</a:t>
            </a: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tx2"/>
                </a:solidFill>
              </a:rPr>
              <a:t>Collaborators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90F0B-B1CE-45AB-8416-56F21AB6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06" y="2475357"/>
            <a:ext cx="1180719" cy="1180719"/>
          </a:xfrm>
          <a:prstGeom prst="rect">
            <a:avLst/>
          </a:prstGeom>
        </p:spPr>
      </p:pic>
      <p:pic>
        <p:nvPicPr>
          <p:cNvPr id="9" name="download.png" descr="download.png">
            <a:extLst>
              <a:ext uri="{FF2B5EF4-FFF2-40B4-BE49-F238E27FC236}">
                <a16:creationId xmlns:a16="http://schemas.microsoft.com/office/drawing/2014/main" id="{7B7B88E9-CB43-440D-B554-06B3CA292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26" y="2441368"/>
            <a:ext cx="1620495" cy="554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4979DD-97D6-49FE-9338-B49E37D83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75" y="2475357"/>
            <a:ext cx="2278469" cy="520280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0EE864-F05E-47F0-8970-3484A93EC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7085" y="4431684"/>
            <a:ext cx="708396" cy="945000"/>
          </a:xfrm>
          <a:prstGeom prst="rect">
            <a:avLst/>
          </a:prstGeom>
          <a:effectLst>
            <a:outerShdw blurRad="1524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3DE83AC7-C8B9-41BE-A44D-1DF9E1264C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86" y="4431684"/>
            <a:ext cx="677689" cy="945000"/>
          </a:xfrm>
          <a:prstGeom prst="rect">
            <a:avLst/>
          </a:prstGeom>
          <a:effectLst>
            <a:outerShdw blurRad="1524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3CB9CC7-7B87-40C6-BA4C-C1AF11CD10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35" y="4431684"/>
            <a:ext cx="673235" cy="945000"/>
          </a:xfrm>
          <a:prstGeom prst="rect">
            <a:avLst/>
          </a:prstGeom>
          <a:effectLst>
            <a:outerShdw blurRad="1524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2">
            <a:extLst>
              <a:ext uri="{FF2B5EF4-FFF2-40B4-BE49-F238E27FC236}">
                <a16:creationId xmlns:a16="http://schemas.microsoft.com/office/drawing/2014/main" id="{6FD58B28-FF3D-4C5E-B582-3FCD727D1F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53" y="4431684"/>
            <a:ext cx="723829" cy="945000"/>
          </a:xfrm>
          <a:prstGeom prst="rect">
            <a:avLst/>
          </a:prstGeom>
          <a:effectLst>
            <a:outerShdw blurRad="1524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3">
            <a:extLst>
              <a:ext uri="{FF2B5EF4-FFF2-40B4-BE49-F238E27FC236}">
                <a16:creationId xmlns:a16="http://schemas.microsoft.com/office/drawing/2014/main" id="{7BE06019-8765-4C34-989B-56BFEB0F19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17" y="4431684"/>
            <a:ext cx="736895" cy="945000"/>
          </a:xfrm>
          <a:prstGeom prst="rect">
            <a:avLst/>
          </a:prstGeom>
          <a:effectLst>
            <a:outerShdw blurRad="1524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E61F7C-499E-4BA3-A330-D03691171FD6}"/>
              </a:ext>
            </a:extLst>
          </p:cNvPr>
          <p:cNvSpPr txBox="1"/>
          <p:nvPr/>
        </p:nvSpPr>
        <p:spPr>
          <a:xfrm flipH="1">
            <a:off x="1420586" y="5461643"/>
            <a:ext cx="122139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AU" sz="1050" dirty="0">
                <a:solidFill>
                  <a:srgbClr val="000000"/>
                </a:solidFill>
                <a:sym typeface="Helvetica Neue"/>
              </a:rPr>
              <a:t>R Blatt</a:t>
            </a:r>
          </a:p>
          <a:p>
            <a:pPr algn="ctr" defTabSz="309563" hangingPunct="0"/>
            <a:r>
              <a:rPr lang="en-AU" sz="1050" dirty="0" err="1"/>
              <a:t>U.Innsbruck</a:t>
            </a:r>
            <a:endParaRPr lang="en-AU" sz="1050" dirty="0">
              <a:solidFill>
                <a:srgbClr val="000000"/>
              </a:solidFill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559BA5-D2CB-4291-B84C-AFD7FDB80945}"/>
              </a:ext>
            </a:extLst>
          </p:cNvPr>
          <p:cNvSpPr txBox="1"/>
          <p:nvPr/>
        </p:nvSpPr>
        <p:spPr>
          <a:xfrm flipH="1">
            <a:off x="2403461" y="5457475"/>
            <a:ext cx="122139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AU" sz="1050" dirty="0">
                <a:solidFill>
                  <a:srgbClr val="000000"/>
                </a:solidFill>
                <a:sym typeface="Helvetica Neue"/>
              </a:rPr>
              <a:t>J Emerson</a:t>
            </a:r>
          </a:p>
          <a:p>
            <a:pPr algn="ctr" defTabSz="309563" hangingPunct="0"/>
            <a:r>
              <a:rPr lang="en-AU" sz="1050" dirty="0" err="1">
                <a:solidFill>
                  <a:srgbClr val="000000"/>
                </a:solidFill>
                <a:sym typeface="Helvetica Neue"/>
              </a:rPr>
              <a:t>U.Waterloo</a:t>
            </a:r>
            <a:endParaRPr lang="en-AU" sz="1050" dirty="0">
              <a:solidFill>
                <a:srgbClr val="000000"/>
              </a:solidFill>
              <a:sym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8EE823-D82F-44AD-942F-9470BEBE34D6}"/>
              </a:ext>
            </a:extLst>
          </p:cNvPr>
          <p:cNvSpPr txBox="1"/>
          <p:nvPr/>
        </p:nvSpPr>
        <p:spPr>
          <a:xfrm flipH="1">
            <a:off x="3424486" y="5453040"/>
            <a:ext cx="122139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AU" sz="1050" dirty="0">
                <a:solidFill>
                  <a:srgbClr val="000000"/>
                </a:solidFill>
                <a:sym typeface="Helvetica Neue"/>
              </a:rPr>
              <a:t>S </a:t>
            </a:r>
            <a:r>
              <a:rPr lang="en-AU" sz="1050" dirty="0" err="1">
                <a:solidFill>
                  <a:srgbClr val="000000"/>
                </a:solidFill>
                <a:sym typeface="Helvetica Neue"/>
              </a:rPr>
              <a:t>Flammia</a:t>
            </a:r>
            <a:endParaRPr lang="en-AU" sz="1050" dirty="0">
              <a:solidFill>
                <a:srgbClr val="000000"/>
              </a:solidFill>
              <a:sym typeface="Helvetica Neue"/>
            </a:endParaRPr>
          </a:p>
          <a:p>
            <a:pPr algn="ctr" defTabSz="309563" hangingPunct="0"/>
            <a:r>
              <a:rPr lang="en-AU" sz="1050" dirty="0" err="1">
                <a:solidFill>
                  <a:srgbClr val="000000"/>
                </a:solidFill>
                <a:sym typeface="Helvetica Neue"/>
              </a:rPr>
              <a:t>U.Sydney</a:t>
            </a:r>
            <a:endParaRPr lang="en-AU" sz="1050" dirty="0">
              <a:solidFill>
                <a:srgbClr val="000000"/>
              </a:solidFill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CB2C9F-8A71-419F-90D9-264FE13B9AB5}"/>
              </a:ext>
            </a:extLst>
          </p:cNvPr>
          <p:cNvSpPr txBox="1"/>
          <p:nvPr/>
        </p:nvSpPr>
        <p:spPr>
          <a:xfrm flipH="1">
            <a:off x="4476124" y="5453115"/>
            <a:ext cx="122139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AU" sz="1050" dirty="0">
                <a:solidFill>
                  <a:srgbClr val="000000"/>
                </a:solidFill>
                <a:sym typeface="Helvetica Neue"/>
              </a:rPr>
              <a:t>R Harper</a:t>
            </a:r>
          </a:p>
          <a:p>
            <a:pPr algn="ctr" defTabSz="309563" hangingPunct="0"/>
            <a:r>
              <a:rPr lang="en-AU" sz="1050" dirty="0" err="1">
                <a:solidFill>
                  <a:srgbClr val="000000"/>
                </a:solidFill>
                <a:sym typeface="Helvetica Neue"/>
              </a:rPr>
              <a:t>U.Sydney</a:t>
            </a:r>
            <a:endParaRPr lang="en-AU" sz="1050" dirty="0">
              <a:solidFill>
                <a:srgbClr val="000000"/>
              </a:solidFill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793ED7-C9A3-4992-AD67-B5DD4D708EAA}"/>
              </a:ext>
            </a:extLst>
          </p:cNvPr>
          <p:cNvSpPr txBox="1"/>
          <p:nvPr/>
        </p:nvSpPr>
        <p:spPr>
          <a:xfrm flipH="1">
            <a:off x="5466621" y="5446515"/>
            <a:ext cx="122139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AU" sz="1050" dirty="0">
                <a:solidFill>
                  <a:srgbClr val="000000"/>
                </a:solidFill>
                <a:sym typeface="Helvetica Neue"/>
              </a:rPr>
              <a:t>T </a:t>
            </a:r>
            <a:r>
              <a:rPr lang="en-AU" sz="1050" dirty="0" err="1">
                <a:solidFill>
                  <a:srgbClr val="000000"/>
                </a:solidFill>
                <a:sym typeface="Helvetica Neue"/>
              </a:rPr>
              <a:t>Monz</a:t>
            </a:r>
            <a:endParaRPr lang="en-AU" sz="1050" dirty="0">
              <a:solidFill>
                <a:srgbClr val="000000"/>
              </a:solidFill>
              <a:sym typeface="Helvetica Neue"/>
            </a:endParaRPr>
          </a:p>
          <a:p>
            <a:pPr algn="ctr" defTabSz="309563" hangingPunct="0"/>
            <a:r>
              <a:rPr lang="en-AU" sz="1050" dirty="0" err="1"/>
              <a:t>U.Innsbruck</a:t>
            </a:r>
            <a:endParaRPr lang="en-AU" sz="1050" dirty="0">
              <a:solidFill>
                <a:srgbClr val="000000"/>
              </a:solidFill>
              <a:sym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06556D-EC15-4796-9447-4533F11AB74C}"/>
              </a:ext>
            </a:extLst>
          </p:cNvPr>
          <p:cNvSpPr txBox="1"/>
          <p:nvPr/>
        </p:nvSpPr>
        <p:spPr>
          <a:xfrm flipH="1">
            <a:off x="6540630" y="5446515"/>
            <a:ext cx="1221393" cy="3616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AU" sz="1050" dirty="0">
                <a:solidFill>
                  <a:srgbClr val="000000"/>
                </a:solidFill>
                <a:sym typeface="Helvetica Neue"/>
              </a:rPr>
              <a:t>P Schindler</a:t>
            </a:r>
          </a:p>
          <a:p>
            <a:pPr algn="ctr" defTabSz="309563" hangingPunct="0"/>
            <a:r>
              <a:rPr lang="en-AU" sz="1050" dirty="0" err="1"/>
              <a:t>U.Innsbruck</a:t>
            </a:r>
            <a:endParaRPr lang="en-AU" sz="1050" dirty="0">
              <a:solidFill>
                <a:srgbClr val="000000"/>
              </a:solidFill>
              <a:sym typeface="Helvetica Neue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339E7B5-8DEE-4636-8F85-387D286BC5C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1"/>
          <a:stretch/>
        </p:blipFill>
        <p:spPr>
          <a:xfrm>
            <a:off x="4704610" y="4431684"/>
            <a:ext cx="763450" cy="945000"/>
          </a:xfrm>
          <a:prstGeom prst="rect">
            <a:avLst/>
          </a:prstGeom>
          <a:effectLst>
            <a:outerShdw blurRad="152400" dist="88900" dir="2700000" algn="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D0E8121-5DD9-442F-9DDC-483995DEB6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72026" y="3129280"/>
            <a:ext cx="1732588" cy="4884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66366E-75E0-4AE4-9367-ED0C025AC2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45" y="3129279"/>
            <a:ext cx="2266500" cy="4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6454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CB86-A45B-4FF7-B7D4-4B7D4D8C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Open positions!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29804-0B22-4550-9C24-56643894C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49" y="2028825"/>
            <a:ext cx="8339138" cy="3514725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3597D0"/>
                </a:solidFill>
                <a:ea typeface="Avenir Book" charset="0"/>
                <a:cs typeface="Avenir Book" charset="0"/>
              </a:rPr>
              <a:t>Institute for Quantum Computing, University of Waterloo</a:t>
            </a:r>
          </a:p>
          <a:p>
            <a:pPr marL="0" indent="0">
              <a:buNone/>
            </a:pPr>
            <a:r>
              <a:rPr lang="en-US" sz="2100" b="1" dirty="0">
                <a:ea typeface="Avenir Book" charset="0"/>
                <a:cs typeface="Avenir Book" charset="0"/>
              </a:rPr>
              <a:t>3 postdoc positions with Emerson/Wallman</a:t>
            </a:r>
          </a:p>
          <a:p>
            <a:r>
              <a:rPr lang="en-US" sz="2100" i="1" dirty="0">
                <a:ea typeface="Avenir Book" charset="0"/>
                <a:cs typeface="Avenir Book" charset="0"/>
              </a:rPr>
              <a:t>Characterization of quantum devices and open quantum systems theory</a:t>
            </a:r>
          </a:p>
          <a:p>
            <a:r>
              <a:rPr lang="en-US" sz="2100" i="1" dirty="0">
                <a:ea typeface="Avenir Book" charset="0"/>
                <a:cs typeface="Avenir Book" charset="0"/>
              </a:rPr>
              <a:t>Quantum Algorithms</a:t>
            </a:r>
          </a:p>
          <a:p>
            <a:r>
              <a:rPr lang="en-US" sz="2100" i="1" dirty="0">
                <a:ea typeface="Avenir Book" charset="0"/>
                <a:cs typeface="Avenir Book" charset="0"/>
              </a:rPr>
              <a:t>Quantum Foundations and Quantum Resources</a:t>
            </a:r>
          </a:p>
          <a:p>
            <a:pPr marL="238125" lvl="1" indent="0">
              <a:buNone/>
            </a:pPr>
            <a:r>
              <a:rPr lang="en-AU" sz="2700" dirty="0">
                <a:hlinkClick r:id="rId2"/>
              </a:rPr>
              <a:t>https://services.iqc.uwaterloo.ca/applications/positions/iqc-postdoctoral-fellowship/</a:t>
            </a:r>
            <a:endParaRPr lang="en-US" sz="2700" b="1" dirty="0">
              <a:solidFill>
                <a:srgbClr val="3497D0"/>
              </a:solidFill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700" b="1" dirty="0">
                <a:solidFill>
                  <a:srgbClr val="3497D0"/>
                </a:solidFill>
                <a:ea typeface="Avenir Book" charset="0"/>
                <a:cs typeface="Avenir Book" charset="0"/>
              </a:rPr>
              <a:t>Quantum Benchmark Inc.</a:t>
            </a:r>
          </a:p>
          <a:p>
            <a:r>
              <a:rPr lang="en-US" sz="2100" i="1" dirty="0">
                <a:ea typeface="Avenir Book" charset="0"/>
                <a:cs typeface="Avenir Book" charset="0"/>
              </a:rPr>
              <a:t>Research Scientist</a:t>
            </a:r>
          </a:p>
          <a:p>
            <a:r>
              <a:rPr lang="en-US" sz="2100" i="1" dirty="0">
                <a:ea typeface="Avenir Book" charset="0"/>
                <a:cs typeface="Avenir Book" charset="0"/>
              </a:rPr>
              <a:t>Chief Product Officer</a:t>
            </a:r>
          </a:p>
          <a:p>
            <a:r>
              <a:rPr lang="en-US" sz="2100" i="1" dirty="0">
                <a:ea typeface="Avenir Book" charset="0"/>
                <a:cs typeface="Avenir Book" charset="0"/>
              </a:rPr>
              <a:t>2 software developers</a:t>
            </a:r>
          </a:p>
          <a:p>
            <a:pPr marL="0" lvl="1" indent="0">
              <a:buNone/>
            </a:pPr>
            <a:r>
              <a:rPr lang="en-US" sz="2138" b="1" dirty="0"/>
              <a:t>Contact Jemerson@quantumbenchmark.com</a:t>
            </a:r>
          </a:p>
          <a:p>
            <a:pPr marL="0" indent="0">
              <a:buNone/>
            </a:pPr>
            <a:r>
              <a:rPr lang="en-US" sz="2663" b="1" dirty="0">
                <a:solidFill>
                  <a:srgbClr val="3497D0"/>
                </a:solidFill>
              </a:rPr>
              <a:t>School of Physics, University of Sydney</a:t>
            </a:r>
          </a:p>
          <a:p>
            <a:pPr marL="0" indent="0">
              <a:buNone/>
            </a:pPr>
            <a:r>
              <a:rPr lang="en-US" sz="2100" b="1" dirty="0"/>
              <a:t>Multiple postdoc positions with </a:t>
            </a:r>
            <a:r>
              <a:rPr lang="en-US" sz="2100" b="1" dirty="0" err="1"/>
              <a:t>Flammia</a:t>
            </a:r>
            <a:endParaRPr lang="en-US" sz="2100" b="1" dirty="0"/>
          </a:p>
          <a:p>
            <a:pPr marL="0" indent="0">
              <a:buNone/>
            </a:pPr>
            <a:r>
              <a:rPr lang="en-US" sz="2100" b="1" dirty="0"/>
              <a:t>	</a:t>
            </a:r>
            <a:r>
              <a:rPr lang="en-US" sz="2250" dirty="0">
                <a:solidFill>
                  <a:srgbClr val="3497D0"/>
                </a:solidFill>
                <a:hlinkClick r:id="rId3"/>
              </a:rPr>
              <a:t>http://bit.ly/SydneyPostdoc2019</a:t>
            </a:r>
            <a:endParaRPr lang="en-US" sz="2100" dirty="0"/>
          </a:p>
          <a:p>
            <a:pPr marL="0" indent="0">
              <a:buNone/>
            </a:pPr>
            <a:endParaRPr lang="en-US" sz="1200" i="1" dirty="0">
              <a:solidFill>
                <a:srgbClr val="39A5E4"/>
              </a:solidFill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AU" dirty="0">
              <a:solidFill>
                <a:schemeClr val="tx2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6B06A4F-3EAA-42F6-8EEA-C410AE5417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19" y="3959805"/>
            <a:ext cx="2561381" cy="520280"/>
          </a:xfrm>
          <a:prstGeom prst="rect">
            <a:avLst/>
          </a:prstGeom>
        </p:spPr>
      </p:pic>
      <p:pic>
        <p:nvPicPr>
          <p:cNvPr id="30" name="download.png" descr="download.png">
            <a:extLst>
              <a:ext uri="{FF2B5EF4-FFF2-40B4-BE49-F238E27FC236}">
                <a16:creationId xmlns:a16="http://schemas.microsoft.com/office/drawing/2014/main" id="{A03D8368-8BA0-406C-B746-20F9E1AC6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869" y="2674863"/>
            <a:ext cx="1448496" cy="495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C6E45B-32FE-4FA1-B532-2BAC4DA39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69" y="2156812"/>
            <a:ext cx="1448495" cy="330759"/>
          </a:xfrm>
          <a:prstGeom prst="rect">
            <a:avLst/>
          </a:prstGeom>
        </p:spPr>
      </p:pic>
      <p:pic>
        <p:nvPicPr>
          <p:cNvPr id="32" name="logo.pdf" descr="logo.pdf">
            <a:extLst>
              <a:ext uri="{FF2B5EF4-FFF2-40B4-BE49-F238E27FC236}">
                <a16:creationId xmlns:a16="http://schemas.microsoft.com/office/drawing/2014/main" id="{68A81EB8-6879-4C87-9472-F34CE4C3D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7352" y="4988323"/>
            <a:ext cx="1603529" cy="555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341985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0954" y="2591989"/>
            <a:ext cx="3657600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TRUE-Q™ DESIGN</a:t>
            </a:r>
            <a:endParaRPr lang="en-US" sz="1500" u="sng" dirty="0"/>
          </a:p>
          <a:p>
            <a:r>
              <a:rPr lang="en-US" i="1" dirty="0"/>
              <a:t>For </a:t>
            </a:r>
            <a:r>
              <a:rPr lang="en-US" b="1" i="1" dirty="0"/>
              <a:t>QC scientists </a:t>
            </a:r>
            <a:r>
              <a:rPr lang="en-US" i="1" dirty="0"/>
              <a:t>to improve design of hardware and quantum </a:t>
            </a:r>
            <a:r>
              <a:rPr lang="en-US" b="1" i="1" dirty="0"/>
              <a:t>control</a:t>
            </a:r>
            <a:r>
              <a:rPr lang="en-US" i="1" dirty="0"/>
              <a:t>:</a:t>
            </a:r>
          </a:p>
          <a:p>
            <a:endParaRPr lang="en-US" sz="15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Assess and suppress errors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Improve hardware design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Optimize qubit control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Fast tune-up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i="1" dirty="0"/>
              <a:t>Minimize error correction overheads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i="1" dirty="0"/>
              <a:t>Optimize decoder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106" y="2591989"/>
            <a:ext cx="4115138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TRUE-Q™ OS</a:t>
            </a:r>
          </a:p>
          <a:p>
            <a:r>
              <a:rPr lang="en-US" i="1" dirty="0"/>
              <a:t>For </a:t>
            </a:r>
            <a:r>
              <a:rPr lang="en-US" b="1" i="1" dirty="0"/>
              <a:t>QC users</a:t>
            </a:r>
            <a:r>
              <a:rPr lang="en-US" i="1" dirty="0"/>
              <a:t> to optimize </a:t>
            </a:r>
            <a:r>
              <a:rPr lang="en-US" b="1" i="1" dirty="0"/>
              <a:t>run-time</a:t>
            </a:r>
            <a:r>
              <a:rPr lang="en-US" i="1" dirty="0"/>
              <a:t> performance &amp; accuracy of solutions</a:t>
            </a:r>
          </a:p>
          <a:p>
            <a:endParaRPr lang="en-US" sz="1500" dirty="0"/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Universal </a:t>
            </a:r>
            <a:r>
              <a:rPr lang="en-US" sz="2000" dirty="0" err="1"/>
              <a:t>transpiler</a:t>
            </a:r>
            <a:r>
              <a:rPr lang="en-US" sz="2000" dirty="0"/>
              <a:t> between circuit formats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Monitor drift &amp; fast tune-up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Suppress run-time errors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i="1" dirty="0"/>
              <a:t>Error-aware compiler to optimize application performance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Validate accuracy of solutions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8D71DEAB-5225-DB49-996C-3D822615585C}"/>
              </a:ext>
            </a:extLst>
          </p:cNvPr>
          <p:cNvSpPr txBox="1">
            <a:spLocks/>
          </p:cNvSpPr>
          <p:nvPr/>
        </p:nvSpPr>
        <p:spPr>
          <a:xfrm>
            <a:off x="628650" y="700405"/>
            <a:ext cx="7886700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3497D0"/>
                </a:solidFill>
                <a:ea typeface="Avenir Medium" charset="0"/>
                <a:cs typeface="Avenir Medium" charset="0"/>
              </a:rPr>
              <a:t>Quantum Benchmark Software</a:t>
            </a:r>
            <a:endParaRPr lang="en-US" b="1" dirty="0">
              <a:solidFill>
                <a:srgbClr val="40B863"/>
              </a:solidFill>
              <a:ea typeface="Avenir Medium" charset="0"/>
              <a:cs typeface="Avenir Medium" charset="0"/>
            </a:endParaRP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4725BE02-DBF9-2641-BCD6-25DC01C688A3}"/>
              </a:ext>
            </a:extLst>
          </p:cNvPr>
          <p:cNvSpPr txBox="1">
            <a:spLocks/>
          </p:cNvSpPr>
          <p:nvPr/>
        </p:nvSpPr>
        <p:spPr>
          <a:xfrm>
            <a:off x="1750856" y="1554480"/>
            <a:ext cx="5642287" cy="8353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/>
              <a:t>Achieve reliable quantum solutions with unreliable quantum hardware.</a:t>
            </a:r>
          </a:p>
        </p:txBody>
      </p:sp>
    </p:spTree>
    <p:extLst>
      <p:ext uri="{BB962C8B-B14F-4D97-AF65-F5344CB8AC3E}">
        <p14:creationId xmlns:p14="http://schemas.microsoft.com/office/powerpoint/2010/main" val="200391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Computational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Error: </a:t>
            </a:r>
            <a:r>
              <a:rPr lang="en-US" dirty="0">
                <a:solidFill>
                  <a:schemeClr val="tx2"/>
                </a:solidFill>
              </a:rPr>
              <a:t>a deviation from accuracy or correctness</a:t>
            </a:r>
            <a:endParaRPr lang="en-AU" dirty="0">
              <a:solidFill>
                <a:schemeClr val="tx2"/>
              </a:solidFill>
            </a:endParaRP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88722-732C-40D4-94CF-E1992DADD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56" y="2705100"/>
            <a:ext cx="7646020" cy="2311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805875-E890-46B6-B7A8-862039C4BAFA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6735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Computational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8037678" cy="4351338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Outcomes from an experimental quantum computer are equivalent to ideal sampling and transmitting the result through a noisy </a:t>
            </a:r>
            <a:r>
              <a:rPr lang="en-AU" i="1" dirty="0">
                <a:solidFill>
                  <a:schemeClr val="tx2"/>
                </a:solidFill>
              </a:rPr>
              <a:t>classical</a:t>
            </a:r>
            <a:r>
              <a:rPr lang="en-AU" dirty="0">
                <a:solidFill>
                  <a:schemeClr val="tx2"/>
                </a:solidFill>
              </a:rPr>
              <a:t> channel</a:t>
            </a:r>
          </a:p>
          <a:p>
            <a:r>
              <a:rPr lang="en-AU" dirty="0">
                <a:solidFill>
                  <a:schemeClr val="tx2"/>
                </a:solidFill>
              </a:rPr>
              <a:t>The probability that the noisy channel causes an error is the total variation distance (TVD)</a:t>
            </a:r>
            <a:endParaRPr lang="en-AU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75427E-2265-40CD-A6FA-5EBBF7C0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5433" y="3868093"/>
            <a:ext cx="3753134" cy="22488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A8A67C-EF16-4524-8ABC-04EAC848B416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99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4331-C6F6-4AC8-82D7-50197721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Noisy Quantum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FBAD2-BA73-4F0E-AC93-6A649B3E0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(Quantum) computers never work perfectly</a:t>
            </a:r>
            <a:endParaRPr lang="en-US" dirty="0">
              <a:solidFill>
                <a:schemeClr val="tx2"/>
              </a:solidFill>
            </a:endParaRPr>
          </a:p>
          <a:p>
            <a:endParaRPr lang="en-AU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D848A-9935-4986-9C1B-BD1A40AD43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AU" smtClean="0"/>
              <a:t>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E62A91-F87D-4A32-AC79-5B502E248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03" y="179803"/>
            <a:ext cx="2614982" cy="1696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03574E-544C-4F23-A60A-06D3E85CB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732485"/>
            <a:ext cx="2418160" cy="1813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B11C65-6BC0-4263-93A9-154230F152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78" y="2732485"/>
            <a:ext cx="3238607" cy="1813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4BF3E3-5A4A-4027-98C1-68C6C466E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37" y="4298434"/>
            <a:ext cx="2509880" cy="18785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79DDF0-AE57-4595-9717-9F3A3D181DF2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8414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4331-C6F6-4AC8-82D7-50197721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Murphy’s law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FBAD2-BA73-4F0E-AC93-6A649B3E0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Evolution determined by control pulses, Hamiltonians</a:t>
            </a:r>
          </a:p>
          <a:p>
            <a:endParaRPr lang="en-AU" dirty="0">
              <a:solidFill>
                <a:schemeClr val="tx2"/>
              </a:solidFill>
            </a:endParaRPr>
          </a:p>
          <a:p>
            <a:endParaRPr lang="en-AU" dirty="0">
              <a:solidFill>
                <a:schemeClr val="tx2"/>
              </a:solidFill>
            </a:endParaRPr>
          </a:p>
          <a:p>
            <a:endParaRPr lang="en-AU" dirty="0">
              <a:solidFill>
                <a:schemeClr val="tx2"/>
              </a:solidFill>
            </a:endParaRPr>
          </a:p>
          <a:p>
            <a:r>
              <a:rPr lang="en-AU" dirty="0">
                <a:solidFill>
                  <a:schemeClr val="tx2"/>
                </a:solidFill>
              </a:rPr>
              <a:t>Possible errors: every term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901EBF6-7575-4E04-9681-7DAC078832F3}"/>
                  </a:ext>
                </a:extLst>
              </p:cNvPr>
              <p:cNvSpPr/>
              <p:nvPr/>
            </p:nvSpPr>
            <p:spPr>
              <a:xfrm>
                <a:off x="1147233" y="2654300"/>
                <a:ext cx="6849533" cy="1461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𝜕𝜓</m:t>
                          </m:r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AU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AU" sz="28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901EBF6-7575-4E04-9681-7DAC07883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33" y="2654300"/>
                <a:ext cx="6849533" cy="1461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445F901-FB75-4175-A205-BD10E7856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24" y="4700218"/>
            <a:ext cx="3535085" cy="1368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76E84-5A0B-4BB9-9A3B-DD7EFF2684D6}"/>
              </a:ext>
            </a:extLst>
          </p:cNvPr>
          <p:cNvSpPr txBox="1"/>
          <p:nvPr/>
        </p:nvSpPr>
        <p:spPr>
          <a:xfrm>
            <a:off x="3016843" y="5845866"/>
            <a:ext cx="2440250" cy="327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algn="ctr" defTabSz="309563" hangingPunct="0"/>
            <a:r>
              <a:rPr lang="en-US" sz="1875" dirty="0">
                <a:solidFill>
                  <a:srgbClr val="000000"/>
                </a:solidFill>
                <a:sym typeface="Helvetica Neue"/>
              </a:rPr>
              <a:t>(under crosstalk)</a:t>
            </a:r>
            <a:endParaRPr lang="en-AU" sz="1875" dirty="0">
              <a:solidFill>
                <a:srgbClr val="000000"/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12797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Component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Computational error arises from component errors</a:t>
            </a:r>
          </a:p>
          <a:p>
            <a:r>
              <a:rPr lang="en-AU" dirty="0">
                <a:solidFill>
                  <a:schemeClr val="tx2"/>
                </a:solidFill>
              </a:rPr>
              <a:t>Context-independent errors: T1/T2, depolarizing</a:t>
            </a:r>
          </a:p>
          <a:p>
            <a:r>
              <a:rPr lang="en-AU" dirty="0">
                <a:solidFill>
                  <a:schemeClr val="tx2"/>
                </a:solidFill>
              </a:rPr>
              <a:t>Context-dependent errors: coherent errors</a:t>
            </a:r>
          </a:p>
          <a:p>
            <a:pPr lvl="1"/>
            <a:r>
              <a:rPr lang="en-AU" dirty="0">
                <a:solidFill>
                  <a:schemeClr val="tx2"/>
                </a:solidFill>
              </a:rPr>
              <a:t>Contribution fluctuates by orders of magnitude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A8A67C-EF16-4524-8ABC-04EAC848B416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C32E4DD-D387-4E07-82A5-6311CCB4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47" y="3805071"/>
            <a:ext cx="4821300" cy="22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15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4E588-4947-40E3-91C2-E81F940B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Component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3CD97-76CF-4166-BF8D-B67F24737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Errors depend on how you parallelize (and the history)</a:t>
            </a:r>
          </a:p>
          <a:p>
            <a:r>
              <a:rPr lang="en-US" dirty="0">
                <a:solidFill>
                  <a:schemeClr val="tx2"/>
                </a:solidFill>
              </a:rPr>
              <a:t>Errors per one- and two-qubit gate are misleading: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rest of the system does not idle perfectly (people think you can serialize)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The effect of the error depends upon the context</a:t>
            </a:r>
          </a:p>
          <a:p>
            <a:endParaRPr lang="en-AU" dirty="0">
              <a:solidFill>
                <a:schemeClr val="tx2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A8A67C-EF16-4524-8ABC-04EAC848B416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63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5CED-6058-478F-ACBF-19427BC3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71500"/>
            <a:ext cx="7886700" cy="886356"/>
          </a:xfrm>
        </p:spPr>
        <p:txBody>
          <a:bodyPr>
            <a:normAutofit/>
          </a:bodyPr>
          <a:lstStyle/>
          <a:p>
            <a:r>
              <a:rPr lang="en-AU" b="1" dirty="0"/>
              <a:t>Implementing Quantum 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A0F92-A6F5-4927-8292-3793E3F27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50" y="2028825"/>
            <a:ext cx="8350250" cy="3514725"/>
          </a:xfrm>
        </p:spPr>
        <p:txBody>
          <a:bodyPr>
            <a:no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The conventional approach:</a:t>
            </a:r>
          </a:p>
          <a:p>
            <a:pPr marL="695325" lvl="1"/>
            <a:r>
              <a:rPr lang="en-AU" sz="2800" dirty="0">
                <a:solidFill>
                  <a:schemeClr val="tx2"/>
                </a:solidFill>
              </a:rPr>
              <a:t>construct effective gates acting on small subsystems</a:t>
            </a:r>
          </a:p>
          <a:p>
            <a:pPr marL="695325" lvl="1"/>
            <a:r>
              <a:rPr lang="en-AU" sz="2800" b="1" dirty="0">
                <a:solidFill>
                  <a:schemeClr val="tx2"/>
                </a:solidFill>
              </a:rPr>
              <a:t>characterize noise on individual gates</a:t>
            </a:r>
          </a:p>
          <a:p>
            <a:pPr marL="695325" lvl="1"/>
            <a:r>
              <a:rPr lang="en-AU" sz="2800" b="1" dirty="0">
                <a:solidFill>
                  <a:schemeClr val="tx2"/>
                </a:solidFill>
              </a:rPr>
              <a:t>stitch individual noise models together</a:t>
            </a:r>
          </a:p>
          <a:p>
            <a:pPr marL="695325" lvl="1"/>
            <a:r>
              <a:rPr lang="en-AU" sz="2800" dirty="0">
                <a:solidFill>
                  <a:schemeClr val="tx2"/>
                </a:solidFill>
              </a:rPr>
              <a:t>use quantum error correction</a:t>
            </a:r>
          </a:p>
          <a:p>
            <a:r>
              <a:rPr lang="en-AU" dirty="0">
                <a:solidFill>
                  <a:schemeClr val="tx2"/>
                </a:solidFill>
              </a:rPr>
              <a:t>Need to characterize gates as they are implemented.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524329-C800-4429-86F8-CFEAC7FB9CD9}"/>
              </a:ext>
            </a:extLst>
          </p:cNvPr>
          <p:cNvCxnSpPr/>
          <p:nvPr/>
        </p:nvCxnSpPr>
        <p:spPr>
          <a:xfrm>
            <a:off x="740954" y="1352278"/>
            <a:ext cx="885371" cy="0"/>
          </a:xfrm>
          <a:prstGeom prst="line">
            <a:avLst/>
          </a:prstGeom>
          <a:ln w="38100">
            <a:solidFill>
              <a:srgbClr val="57B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2139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6148</TotalTime>
  <Words>896</Words>
  <Application>Microsoft Office PowerPoint</Application>
  <PresentationFormat>On-screen Show (4:3)</PresentationFormat>
  <Paragraphs>151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Medium</vt:lpstr>
      <vt:lpstr>Calibri</vt:lpstr>
      <vt:lpstr>Calibri Light</vt:lpstr>
      <vt:lpstr>Cambria Math</vt:lpstr>
      <vt:lpstr>Wingdings</vt:lpstr>
      <vt:lpstr>Custom Design</vt:lpstr>
      <vt:lpstr>Determining the capacity of any quantum computer to perform a useful computation</vt:lpstr>
      <vt:lpstr>Quantum Computing 101</vt:lpstr>
      <vt:lpstr>Computational Error</vt:lpstr>
      <vt:lpstr>Computational Error</vt:lpstr>
      <vt:lpstr>Noisy Quantum Computers</vt:lpstr>
      <vt:lpstr>Murphy’s law</vt:lpstr>
      <vt:lpstr>Component Errors</vt:lpstr>
      <vt:lpstr>Component Errors</vt:lpstr>
      <vt:lpstr>Implementing Quantum Computers</vt:lpstr>
      <vt:lpstr>E.g., cross-talk IBM Q</vt:lpstr>
      <vt:lpstr>Cycles</vt:lpstr>
      <vt:lpstr>Cycles</vt:lpstr>
      <vt:lpstr>Cycles</vt:lpstr>
      <vt:lpstr>Cycles</vt:lpstr>
      <vt:lpstr>Randomized compiling</vt:lpstr>
      <vt:lpstr>Randomized compiling</vt:lpstr>
      <vt:lpstr>Cycle benchmarking</vt:lpstr>
      <vt:lpstr>Cycle benchmarking</vt:lpstr>
      <vt:lpstr>Cycle benchmarking</vt:lpstr>
      <vt:lpstr>Noise reconstruction</vt:lpstr>
      <vt:lpstr>Noise reconstruction</vt:lpstr>
      <vt:lpstr>Noise reconstruction</vt:lpstr>
      <vt:lpstr>Noise reconstruction</vt:lpstr>
      <vt:lpstr>Acknowledgements</vt:lpstr>
      <vt:lpstr>Open positions!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Bell</dc:creator>
  <cp:lastModifiedBy>Joel and Jane Wallman</cp:lastModifiedBy>
  <cp:revision>299</cp:revision>
  <cp:lastPrinted>2019-05-08T19:58:21Z</cp:lastPrinted>
  <dcterms:created xsi:type="dcterms:W3CDTF">2018-04-03T15:44:32Z</dcterms:created>
  <dcterms:modified xsi:type="dcterms:W3CDTF">2019-06-22T16:05:45Z</dcterms:modified>
</cp:coreProperties>
</file>